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6"/>
  </p:notesMasterIdLst>
  <p:sldIdLst>
    <p:sldId id="256" r:id="rId3"/>
    <p:sldId id="269" r:id="rId4"/>
    <p:sldId id="259" r:id="rId5"/>
    <p:sldId id="260" r:id="rId6"/>
    <p:sldId id="270" r:id="rId7"/>
    <p:sldId id="271" r:id="rId8"/>
    <p:sldId id="273" r:id="rId9"/>
    <p:sldId id="272" r:id="rId10"/>
    <p:sldId id="267" r:id="rId11"/>
    <p:sldId id="268" r:id="rId12"/>
    <p:sldId id="261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29" autoAdjust="0"/>
  </p:normalViewPr>
  <p:slideViewPr>
    <p:cSldViewPr snapToGrid="0" snapToObjects="1">
      <p:cViewPr varScale="1">
        <p:scale>
          <a:sx n="43" d="100"/>
          <a:sy n="43" d="100"/>
        </p:scale>
        <p:origin x="162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269F-3CF2-4C41-BC0A-161ED8A4A209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15E98-678E-A94F-B2F8-D2F9F57F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</a:t>
            </a:r>
            <a:r>
              <a:rPr lang="en-US" baseline="0" dirty="0"/>
              <a:t> athlete at a time isn’t going to cut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percentages and totals don’t add up to 100%. I’m assuming it’s because your going to make a direct point about it, but the miss aligned totals distract from the point when I just look at it. (removed the percentages and lowered the total to sport specific results)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change “parents” to “family” as some athletes have significant others, married, have kids etc… (Good</a:t>
            </a:r>
            <a:r>
              <a:rPr lang="en-US" baseline="0" dirty="0"/>
              <a:t> catch, thank you)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</a:t>
            </a:r>
            <a:r>
              <a:rPr lang="en-US" dirty="0" err="1"/>
              <a:t>Biglan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Nurses</a:t>
            </a:r>
            <a:r>
              <a:rPr lang="en-US" baseline="0" dirty="0"/>
              <a:t> partnering with at risk mothers during pregnancy</a:t>
            </a:r>
          </a:p>
          <a:p>
            <a:endParaRPr lang="en-US" baseline="0" dirty="0"/>
          </a:p>
          <a:p>
            <a:r>
              <a:rPr lang="en-US" baseline="0" dirty="0" err="1"/>
              <a:t>ProSocial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Luxurious Navel Gazing</a:t>
            </a:r>
          </a:p>
          <a:p>
            <a:endParaRPr lang="en-US" dirty="0"/>
          </a:p>
          <a:p>
            <a:r>
              <a:rPr lang="en-US" dirty="0"/>
              <a:t>Green =&gt; Address performance benefits</a:t>
            </a:r>
          </a:p>
          <a:p>
            <a:r>
              <a:rPr lang="en-US" dirty="0"/>
              <a:t>Blue =&gt; Address burnout benefits (or adversity tolerance benefits) 	</a:t>
            </a:r>
            <a:r>
              <a:rPr lang="en-US" dirty="0">
                <a:sym typeface="Wingdings" panose="05000000000000000000" pitchFamily="2" charset="2"/>
              </a:rPr>
              <a:t> but always?  Sometimes they make calls on your side. Are they the only ones, i.e., 											fans, and specific kinds of coaching styles can also blur these lines? (Please clarify.  Not</a:t>
            </a:r>
            <a:r>
              <a:rPr lang="en-US" baseline="0" dirty="0">
                <a:sym typeface="Wingdings" panose="05000000000000000000" pitchFamily="2" charset="2"/>
              </a:rPr>
              <a:t> sure what you are highlighting here.)</a:t>
            </a:r>
            <a:r>
              <a:rPr lang="en-US" dirty="0">
                <a:sym typeface="Wingdings" panose="05000000000000000000" pitchFamily="2" charset="2"/>
              </a:rPr>
              <a:t> What 												about the ones that are still brown? (I’m not sure how to approach them just yet.  Maybe workplace benefits or </a:t>
            </a:r>
            <a:r>
              <a:rPr lang="en-US" dirty="0" err="1">
                <a:sym typeface="Wingdings" panose="05000000000000000000" pitchFamily="2" charset="2"/>
              </a:rPr>
              <a:t>prosocial</a:t>
            </a:r>
            <a:r>
              <a:rPr lang="en-US" dirty="0">
                <a:sym typeface="Wingdings" panose="05000000000000000000" pitchFamily="2" charset="2"/>
              </a:rPr>
              <a:t> targets)</a:t>
            </a:r>
            <a:endParaRPr lang="en-US" dirty="0"/>
          </a:p>
          <a:p>
            <a:r>
              <a:rPr lang="en-US" dirty="0"/>
              <a:t>Orange =&gt; Doing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5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Continuing</a:t>
            </a:r>
            <a:r>
              <a:rPr lang="en-US" baseline="0" dirty="0"/>
              <a:t> the literature review and widening the scope.</a:t>
            </a:r>
          </a:p>
          <a:p>
            <a:endParaRPr lang="en-US" baseline="0" dirty="0"/>
          </a:p>
          <a:p>
            <a:r>
              <a:rPr lang="en-US" sz="1800" b="1" dirty="0"/>
              <a:t>Connect</a:t>
            </a:r>
          </a:p>
          <a:p>
            <a:pPr lvl="1"/>
            <a:r>
              <a:rPr lang="en-US" sz="1600" dirty="0"/>
              <a:t>Within</a:t>
            </a:r>
          </a:p>
          <a:p>
            <a:pPr lvl="1"/>
            <a:r>
              <a:rPr lang="en-US" sz="1600" dirty="0"/>
              <a:t>Beyond</a:t>
            </a:r>
          </a:p>
          <a:p>
            <a:pPr lvl="1"/>
            <a:endParaRPr lang="en-US" sz="1800" dirty="0"/>
          </a:p>
          <a:p>
            <a:r>
              <a:rPr lang="en-US" sz="1800" b="1" dirty="0"/>
              <a:t>Collaborate</a:t>
            </a:r>
          </a:p>
          <a:p>
            <a:pPr lvl="1"/>
            <a:r>
              <a:rPr lang="en-US" sz="1600" dirty="0"/>
              <a:t>Stand on Our Shoulders</a:t>
            </a:r>
          </a:p>
          <a:p>
            <a:pPr lvl="1"/>
            <a:endParaRPr lang="en-US" sz="1800" dirty="0"/>
          </a:p>
          <a:p>
            <a:r>
              <a:rPr lang="en-US" sz="1800" b="1" dirty="0"/>
              <a:t>Disseminate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15E98-678E-A94F-B2F8-D2F9F57FDE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0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190875"/>
            <a:ext cx="5181600" cy="1849438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51816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0955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1341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9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2165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96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4406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00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7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2197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25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0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6002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8652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3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Garamond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  <a:latin typeface="Garamond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4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57106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  <a:latin typeface="Garamond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  <a:latin typeface="Garamond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822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89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0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Eurostile"/>
                <a:cs typeface="Eurostile"/>
              </a:defRPr>
            </a:lvl1pPr>
          </a:lstStyle>
          <a:p>
            <a:fld id="{4CBE7350-F501-A34E-942A-7DBF3997E96E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Capitals"/>
                <a:cs typeface="Capital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pitals"/>
                <a:cs typeface="Capitals"/>
              </a:defRPr>
            </a:lvl1pPr>
          </a:lstStyle>
          <a:p>
            <a:fld id="{ADF34A9F-EEA4-4049-92C1-22A3F01930CF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Elbow Connector 2"/>
          <p:cNvCxnSpPr/>
          <p:nvPr/>
        </p:nvCxnSpPr>
        <p:spPr bwMode="auto">
          <a:xfrm flipV="1">
            <a:off x="0" y="6172200"/>
            <a:ext cx="9144000" cy="457200"/>
          </a:xfrm>
          <a:prstGeom prst="bentConnector3">
            <a:avLst>
              <a:gd name="adj1" fmla="val 301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A43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649" l="25439" r="99591">
                        <a14:backgroundMark x1="85731" y1="41579" x2="85731" y2="41579"/>
                        <a14:backgroundMark x1="85146" y1="38860" x2="85146" y2="38860"/>
                        <a14:backgroundMark x1="84444" y1="36842" x2="84444" y2="36842"/>
                        <a14:backgroundMark x1="84444" y1="34123" x2="84444" y2="34123"/>
                        <a14:backgroundMark x1="37427" y1="37982" x2="37427" y2="37982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4495800"/>
            <a:ext cx="3276600" cy="2184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pitals"/>
          <a:ea typeface="+mj-ea"/>
          <a:cs typeface="Capital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Eurostile"/>
          <a:ea typeface="+mn-ea"/>
          <a:cs typeface="Eurostil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Eurostile"/>
          <a:ea typeface="+mn-ea"/>
          <a:cs typeface="Eurostil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Eurostile"/>
          <a:ea typeface="+mn-ea"/>
          <a:cs typeface="Eurostil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Eurostile"/>
          <a:ea typeface="+mn-ea"/>
          <a:cs typeface="Eurostil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Eurostile"/>
          <a:ea typeface="+mn-ea"/>
          <a:cs typeface="Eurostil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615-B9F7-478A-8BCB-2700D0043923}" type="datetimeFigureOut">
              <a:rPr lang="en-US" smtClean="0">
                <a:solidFill>
                  <a:prstClr val="black"/>
                </a:solidFill>
                <a:latin typeface="Garamond"/>
              </a:rPr>
              <a:pPr/>
              <a:t>7/5/2019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B76BE0-E638-426A-81C7-C6A380C7F407}" type="slidenum">
              <a:rPr lang="en-US" smtClean="0">
                <a:solidFill>
                  <a:prstClr val="black"/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7152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S@Nevada.UN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PatrickS@Nevada.UNR.edu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S@Nevada.UNR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S@Nevada.UNR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S@Nevada.UNR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PatrickS@Nevada.UNR.edu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S@Nevada.UNR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ily.Leeming16@gmail.com" TargetMode="External"/><Relationship Id="rId2" Type="http://schemas.openxmlformats.org/officeDocument/2006/relationships/hyperlink" Target="mailto:PatrickS@Nevada.UNR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635" y="3190875"/>
            <a:ext cx="8485909" cy="1849438"/>
          </a:xfrm>
        </p:spPr>
        <p:txBody>
          <a:bodyPr/>
          <a:lstStyle/>
          <a:p>
            <a:r>
              <a:rPr lang="en-US" sz="3800" dirty="0"/>
              <a:t>Beyond The Athlete,</a:t>
            </a:r>
            <a:r>
              <a:rPr lang="en-US" dirty="0"/>
              <a:t> Leveraging Impact in the Sport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2234" y="5038004"/>
            <a:ext cx="5047675" cy="752764"/>
          </a:xfrm>
        </p:spPr>
        <p:txBody>
          <a:bodyPr/>
          <a:lstStyle/>
          <a:p>
            <a:r>
              <a:rPr lang="en-US" sz="1800" dirty="0"/>
              <a:t>Patrick Smith, </a:t>
            </a:r>
            <a:r>
              <a:rPr lang="en-US" sz="1400" dirty="0"/>
              <a:t>University of Nevada Reno</a:t>
            </a:r>
          </a:p>
          <a:p>
            <a:r>
              <a:rPr lang="en-US" sz="1800" dirty="0"/>
              <a:t>Emily </a:t>
            </a:r>
            <a:r>
              <a:rPr lang="en-US" sz="1800" dirty="0" err="1"/>
              <a:t>Leeming</a:t>
            </a:r>
            <a:r>
              <a:rPr lang="en-US" sz="1800" dirty="0"/>
              <a:t>, Ph.D., </a:t>
            </a:r>
            <a:r>
              <a:rPr lang="en-US" sz="1400" dirty="0"/>
              <a:t>Armed Forces Services Corporation</a:t>
            </a:r>
          </a:p>
        </p:txBody>
      </p:sp>
    </p:spTree>
    <p:extLst>
      <p:ext uri="{BB962C8B-B14F-4D97-AF65-F5344CB8AC3E}">
        <p14:creationId xmlns:p14="http://schemas.microsoft.com/office/powerpoint/2010/main" val="124176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5" y="870239"/>
            <a:ext cx="3149599" cy="1000125"/>
          </a:xfrm>
        </p:spPr>
        <p:txBody>
          <a:bodyPr/>
          <a:lstStyle/>
          <a:p>
            <a:r>
              <a:rPr lang="en-US" sz="3800" dirty="0"/>
              <a:t>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455" y="2036185"/>
            <a:ext cx="6234545" cy="4013633"/>
          </a:xfrm>
        </p:spPr>
        <p:txBody>
          <a:bodyPr/>
          <a:lstStyle/>
          <a:p>
            <a:pPr marL="457200" indent="-457200"/>
            <a:r>
              <a:rPr lang="en-US" sz="1400" dirty="0"/>
              <a:t>[1] Hayes, S. C., Barlow, D. H., &amp; Nelson-Gray, R. O. (1999).</a:t>
            </a:r>
            <a:r>
              <a:rPr lang="en-US" sz="1400" i="1" dirty="0"/>
              <a:t> The scientist practitioner: Research and accountability in the age of managed care</a:t>
            </a:r>
            <a:r>
              <a:rPr lang="en-US" sz="1400" dirty="0"/>
              <a:t>. </a:t>
            </a:r>
            <a:r>
              <a:rPr lang="en-US" sz="1400" dirty="0" err="1"/>
              <a:t>Allyn</a:t>
            </a:r>
            <a:r>
              <a:rPr lang="en-US" sz="1400" dirty="0"/>
              <a:t> &amp; Bacon.</a:t>
            </a:r>
          </a:p>
          <a:p>
            <a:pPr marL="457200" indent="-457200"/>
            <a:r>
              <a:rPr lang="en-US" sz="1400" dirty="0"/>
              <a:t>[2] </a:t>
            </a:r>
            <a:r>
              <a:rPr lang="en-US" sz="1400" dirty="0" err="1"/>
              <a:t>Ducharme</a:t>
            </a:r>
            <a:r>
              <a:rPr lang="en-US" sz="1400" dirty="0"/>
              <a:t>, J. M., Williams, L., Cummings, A., Murray, P., &amp; Spencer, T. (2001). General case quasi-pyramidal staff training to promote generalization of teaching skills in supervisory and direct-care staff. </a:t>
            </a:r>
            <a:r>
              <a:rPr lang="en-US" sz="1400" i="1" dirty="0"/>
              <a:t>Behavior Modification</a:t>
            </a:r>
            <a:r>
              <a:rPr lang="en-US" sz="1400" dirty="0"/>
              <a:t>, 25(2), 233-254.</a:t>
            </a:r>
          </a:p>
          <a:p>
            <a:pPr marL="457200" indent="-457200"/>
            <a:r>
              <a:rPr lang="en-US" sz="1400" dirty="0"/>
              <a:t>[3] </a:t>
            </a:r>
            <a:r>
              <a:rPr lang="en-US" sz="1400" dirty="0" err="1"/>
              <a:t>Biglan</a:t>
            </a:r>
            <a:r>
              <a:rPr lang="en-US" sz="1400" dirty="0"/>
              <a:t>, A., &amp; Barnes-Holmes, Y. (2015). Acting in light of the future: How do future-oriented cultural practices evolve and how can we accelerate their evolution?. </a:t>
            </a:r>
            <a:r>
              <a:rPr lang="en-US" sz="1400" i="1" dirty="0"/>
              <a:t>Journal of contextual behavioral science</a:t>
            </a:r>
            <a:r>
              <a:rPr lang="en-US" sz="1400" dirty="0"/>
              <a:t>, 4(3), 184-195.</a:t>
            </a:r>
          </a:p>
        </p:txBody>
      </p:sp>
    </p:spTree>
    <p:extLst>
      <p:ext uri="{BB962C8B-B14F-4D97-AF65-F5344CB8AC3E}">
        <p14:creationId xmlns:p14="http://schemas.microsoft.com/office/powerpoint/2010/main" val="116051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4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ntextualscience.org/files/Logo%20on%20transparent%20background.png">
            <a:extLst>
              <a:ext uri="{FF2B5EF4-FFF2-40B4-BE49-F238E27FC236}">
                <a16:creationId xmlns:a16="http://schemas.microsoft.com/office/drawing/2014/main" id="{8B01B7BD-8072-400F-8BAB-7CC4EC18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40" y="1823329"/>
            <a:ext cx="6993320" cy="32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4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B2915F-742F-44D1-8613-85BA4BCC32C3}"/>
              </a:ext>
            </a:extLst>
          </p:cNvPr>
          <p:cNvSpPr txBox="1">
            <a:spLocks/>
          </p:cNvSpPr>
          <p:nvPr/>
        </p:nvSpPr>
        <p:spPr>
          <a:xfrm>
            <a:off x="0" y="826937"/>
            <a:ext cx="8970818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chemeClr val="tx2"/>
                </a:solidFill>
                <a:latin typeface="Capitals"/>
                <a:cs typeface="Capitals"/>
              </a:rPr>
              <a:t>Disclosures (no support):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E7D095-575C-43B7-9ECE-2EAB6914C5AC}"/>
              </a:ext>
            </a:extLst>
          </p:cNvPr>
          <p:cNvSpPr txBox="1">
            <a:spLocks/>
          </p:cNvSpPr>
          <p:nvPr/>
        </p:nvSpPr>
        <p:spPr>
          <a:xfrm>
            <a:off x="671117" y="1751528"/>
            <a:ext cx="7793373" cy="459055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3992A"/>
              </a:buClr>
            </a:pPr>
            <a:r>
              <a:rPr lang="en-US" sz="2800" dirty="0">
                <a:solidFill>
                  <a:schemeClr val="tx1"/>
                </a:solidFill>
                <a:latin typeface="Eurostile"/>
                <a:cs typeface="Eurostile"/>
              </a:rPr>
              <a:t>Patrick Smith, Emily </a:t>
            </a:r>
            <a:r>
              <a:rPr lang="en-US" sz="2800" dirty="0" err="1">
                <a:solidFill>
                  <a:schemeClr val="tx1"/>
                </a:solidFill>
                <a:latin typeface="Eurostile"/>
                <a:cs typeface="Eurostile"/>
              </a:rPr>
              <a:t>Leeming</a:t>
            </a:r>
            <a:endParaRPr lang="en-US" sz="2800" dirty="0">
              <a:solidFill>
                <a:schemeClr val="tx1"/>
              </a:solidFill>
              <a:latin typeface="Eurostile"/>
              <a:cs typeface="Eurostile"/>
            </a:endParaRPr>
          </a:p>
          <a:p>
            <a:pPr lvl="1">
              <a:buClr>
                <a:srgbClr val="83992A"/>
              </a:buClr>
            </a:pPr>
            <a:r>
              <a:rPr lang="en-US" sz="2400" dirty="0">
                <a:solidFill>
                  <a:schemeClr val="tx1"/>
                </a:solidFill>
                <a:latin typeface="Eurostile"/>
                <a:cs typeface="Eurostile"/>
              </a:rPr>
              <a:t>We have not received and will not receive any commercial support related to this presentation or the work presented in this presentation.</a:t>
            </a:r>
          </a:p>
          <a:p>
            <a:pPr>
              <a:buClr>
                <a:srgbClr val="83992A"/>
              </a:buClr>
            </a:pPr>
            <a:endParaRPr lang="en-US" sz="1100" dirty="0">
              <a:solidFill>
                <a:schemeClr val="tx1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1290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year Problem</a:t>
            </a:r>
            <a:r>
              <a:rPr lang="en-US" baseline="30000" dirty="0"/>
              <a:t>[1]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301"/>
          <a:stretch/>
        </p:blipFill>
        <p:spPr>
          <a:xfrm>
            <a:off x="3264124" y="1435100"/>
            <a:ext cx="5108355" cy="33960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225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Opportunity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16" r="86003">
                        <a14:foregroundMark x1="67244" y1="55850" x2="61039" y2="63576"/>
                        <a14:foregroundMark x1="61905" y1="1545" x2="54690" y2="3311"/>
                        <a14:backgroundMark x1="65079" y1="2208" x2="65079" y2="2208"/>
                        <a14:backgroundMark x1="51804" y1="1325" x2="51804" y2="1325"/>
                        <a14:backgroundMark x1="63492" y1="662" x2="63492" y2="662"/>
                        <a14:backgroundMark x1="53247" y1="883" x2="53247" y2="883"/>
                        <a14:backgroundMark x1="54113" y1="662" x2="54113" y2="662"/>
                        <a14:backgroundMark x1="73593" y1="34437" x2="73593" y2="34437"/>
                        <a14:backgroundMark x1="70996" y1="39073" x2="66811" y2="42826"/>
                        <a14:backgroundMark x1="66955" y1="43929" x2="63492" y2="44592"/>
                        <a14:backgroundMark x1="62915" y1="44592" x2="62193" y2="44592"/>
                        <a14:backgroundMark x1="72583" y1="56954" x2="72583" y2="62252"/>
                        <a14:backgroundMark x1="71284" y1="57174" x2="70707" y2="63135"/>
                        <a14:backgroundMark x1="72294" y1="32230" x2="74170" y2="30022"/>
                        <a14:backgroundMark x1="62771" y1="883" x2="55267" y2="0"/>
                      </a14:backgroundRemoval>
                    </a14:imgEffect>
                  </a14:imgLayer>
                </a14:imgProps>
              </a:ext>
            </a:extLst>
          </a:blip>
          <a:srcRect l="6855" t="-2808" r="14546" b="636"/>
          <a:stretch/>
        </p:blipFill>
        <p:spPr>
          <a:xfrm flipH="1">
            <a:off x="3925455" y="1435100"/>
            <a:ext cx="4017818" cy="34139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545" y="1435100"/>
            <a:ext cx="2564968" cy="4691063"/>
          </a:xfrm>
        </p:spPr>
        <p:txBody>
          <a:bodyPr/>
          <a:lstStyle/>
          <a:p>
            <a:r>
              <a:rPr lang="en-US" dirty="0"/>
              <a:t>9 Behavioral or CBS Journals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JCBS, JABA, JEAB, JOBM, </a:t>
            </a:r>
            <a:r>
              <a:rPr lang="en-US" dirty="0" err="1"/>
              <a:t>Beh</a:t>
            </a:r>
            <a:r>
              <a:rPr lang="en-US" dirty="0"/>
              <a:t> Mod, JPBI, Psych Rec, </a:t>
            </a:r>
            <a:r>
              <a:rPr lang="en-US" dirty="0" err="1"/>
              <a:t>BRaT</a:t>
            </a:r>
            <a:r>
              <a:rPr lang="en-US" dirty="0"/>
              <a:t>, Mindfulness</a:t>
            </a:r>
          </a:p>
          <a:p>
            <a:r>
              <a:rPr lang="en-US" dirty="0"/>
              <a:t>4 Key Terms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Athlete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Coach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Trainer</a:t>
            </a:r>
          </a:p>
          <a:p>
            <a:r>
              <a:rPr lang="en-US" dirty="0"/>
              <a:t>86 Sport Related Results</a:t>
            </a:r>
          </a:p>
          <a:p>
            <a:pPr lvl="1"/>
            <a:r>
              <a:rPr lang="en-US" dirty="0"/>
              <a:t>Athlete Focused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/>
              <a:t>84</a:t>
            </a:r>
          </a:p>
          <a:p>
            <a:pPr lvl="1"/>
            <a:r>
              <a:rPr lang="en-US" dirty="0"/>
              <a:t>Athlete Environment</a:t>
            </a:r>
          </a:p>
          <a:p>
            <a:pPr marL="1200150" lvl="2" indent="-285750">
              <a:buFont typeface="Arial"/>
              <a:buChar char="•"/>
            </a:pPr>
            <a:r>
              <a:rPr lang="en-US" sz="1200" dirty="0"/>
              <a:t>2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8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traight Arrow Connector 146"/>
          <p:cNvCxnSpPr>
            <a:stCxn id="146" idx="1"/>
            <a:endCxn id="16" idx="0"/>
          </p:cNvCxnSpPr>
          <p:nvPr/>
        </p:nvCxnSpPr>
        <p:spPr bwMode="auto">
          <a:xfrm flipH="1">
            <a:off x="4339677" y="902293"/>
            <a:ext cx="2501932" cy="2279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/>
          <p:cNvCxnSpPr>
            <a:stCxn id="146" idx="1"/>
            <a:endCxn id="10" idx="0"/>
          </p:cNvCxnSpPr>
          <p:nvPr/>
        </p:nvCxnSpPr>
        <p:spPr bwMode="auto">
          <a:xfrm flipH="1">
            <a:off x="4964287" y="902293"/>
            <a:ext cx="1877322" cy="31203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Straight Arrow Connector 148"/>
          <p:cNvCxnSpPr>
            <a:stCxn id="146" idx="1"/>
            <a:endCxn id="18" idx="0"/>
          </p:cNvCxnSpPr>
          <p:nvPr/>
        </p:nvCxnSpPr>
        <p:spPr bwMode="auto">
          <a:xfrm flipH="1">
            <a:off x="6442691" y="902293"/>
            <a:ext cx="398918" cy="25021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Straight Arrow Connector 149"/>
          <p:cNvCxnSpPr>
            <a:stCxn id="146" idx="1"/>
            <a:endCxn id="157" idx="0"/>
          </p:cNvCxnSpPr>
          <p:nvPr/>
        </p:nvCxnSpPr>
        <p:spPr bwMode="auto">
          <a:xfrm>
            <a:off x="6841609" y="902293"/>
            <a:ext cx="686944" cy="4537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>
            <a:stCxn id="146" idx="1"/>
            <a:endCxn id="13" idx="3"/>
          </p:cNvCxnSpPr>
          <p:nvPr/>
        </p:nvCxnSpPr>
        <p:spPr bwMode="auto">
          <a:xfrm flipH="1" flipV="1">
            <a:off x="5588896" y="793134"/>
            <a:ext cx="1252713" cy="109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>
            <a:stCxn id="146" idx="1"/>
            <a:endCxn id="12" idx="3"/>
          </p:cNvCxnSpPr>
          <p:nvPr/>
        </p:nvCxnSpPr>
        <p:spPr bwMode="auto">
          <a:xfrm flipH="1">
            <a:off x="4017624" y="902293"/>
            <a:ext cx="2823985" cy="802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>
            <a:stCxn id="146" idx="1"/>
            <a:endCxn id="14" idx="3"/>
          </p:cNvCxnSpPr>
          <p:nvPr/>
        </p:nvCxnSpPr>
        <p:spPr bwMode="auto">
          <a:xfrm flipH="1">
            <a:off x="3626127" y="902293"/>
            <a:ext cx="3215482" cy="18861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Straight Arrow Connector 154"/>
          <p:cNvCxnSpPr>
            <a:stCxn id="146" idx="1"/>
            <a:endCxn id="16" idx="3"/>
          </p:cNvCxnSpPr>
          <p:nvPr/>
        </p:nvCxnSpPr>
        <p:spPr bwMode="auto">
          <a:xfrm flipH="1">
            <a:off x="5095328" y="902293"/>
            <a:ext cx="1746281" cy="24784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Straight Arrow Connector 155"/>
          <p:cNvCxnSpPr>
            <a:stCxn id="146" idx="1"/>
            <a:endCxn id="11" idx="3"/>
          </p:cNvCxnSpPr>
          <p:nvPr/>
        </p:nvCxnSpPr>
        <p:spPr bwMode="auto">
          <a:xfrm flipH="1">
            <a:off x="3626127" y="902293"/>
            <a:ext cx="3215482" cy="2921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Straight Arrow Connector 157"/>
          <p:cNvCxnSpPr>
            <a:stCxn id="146" idx="1"/>
            <a:endCxn id="17" idx="0"/>
          </p:cNvCxnSpPr>
          <p:nvPr/>
        </p:nvCxnSpPr>
        <p:spPr bwMode="auto">
          <a:xfrm flipH="1">
            <a:off x="5965355" y="902293"/>
            <a:ext cx="876254" cy="39269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08739"/>
          </a:xfrm>
        </p:spPr>
        <p:txBody>
          <a:bodyPr/>
          <a:lstStyle/>
          <a:p>
            <a:r>
              <a:rPr lang="en-US" dirty="0"/>
              <a:t>Sport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179" name="Group 178"/>
          <p:cNvGrpSpPr/>
          <p:nvPr/>
        </p:nvGrpSpPr>
        <p:grpSpPr>
          <a:xfrm>
            <a:off x="2840470" y="1119581"/>
            <a:ext cx="4688083" cy="4320022"/>
            <a:chOff x="3545027" y="1207081"/>
            <a:chExt cx="4688083" cy="4320022"/>
          </a:xfrm>
        </p:grpSpPr>
        <p:cxnSp>
          <p:nvCxnSpPr>
            <p:cNvPr id="159" name="Straight Arrow Connector 158"/>
            <p:cNvCxnSpPr>
              <a:stCxn id="157" idx="0"/>
              <a:endCxn id="18" idx="2"/>
            </p:cNvCxnSpPr>
            <p:nvPr/>
          </p:nvCxnSpPr>
          <p:spPr bwMode="auto">
            <a:xfrm flipH="1" flipV="1">
              <a:off x="7147248" y="3890242"/>
              <a:ext cx="1085862" cy="16368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Arrow Connector 163"/>
            <p:cNvCxnSpPr>
              <a:stCxn id="157" idx="0"/>
              <a:endCxn id="17" idx="3"/>
            </p:cNvCxnSpPr>
            <p:nvPr/>
          </p:nvCxnSpPr>
          <p:spPr bwMode="auto">
            <a:xfrm flipH="1" flipV="1">
              <a:off x="7356855" y="5115938"/>
              <a:ext cx="876255" cy="4111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6" idx="2"/>
              <a:endCxn id="10" idx="0"/>
            </p:cNvCxnSpPr>
            <p:nvPr/>
          </p:nvCxnSpPr>
          <p:spPr bwMode="auto">
            <a:xfrm>
              <a:off x="5044234" y="3667423"/>
              <a:ext cx="624610" cy="442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10" idx="2"/>
              <a:endCxn id="17" idx="0"/>
            </p:cNvCxnSpPr>
            <p:nvPr/>
          </p:nvCxnSpPr>
          <p:spPr bwMode="auto">
            <a:xfrm>
              <a:off x="5668844" y="4508502"/>
              <a:ext cx="1001068" cy="408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78" name="Group 177"/>
            <p:cNvGrpSpPr/>
            <p:nvPr/>
          </p:nvGrpSpPr>
          <p:grpSpPr>
            <a:xfrm>
              <a:off x="3545027" y="1207081"/>
              <a:ext cx="4688083" cy="4320022"/>
              <a:chOff x="3545027" y="1207081"/>
              <a:chExt cx="4688083" cy="4320022"/>
            </a:xfrm>
          </p:grpSpPr>
          <p:cxnSp>
            <p:nvCxnSpPr>
              <p:cNvPr id="173" name="Straight Arrow Connector 172"/>
              <p:cNvCxnSpPr>
                <a:stCxn id="157" idx="0"/>
                <a:endCxn id="16" idx="3"/>
              </p:cNvCxnSpPr>
              <p:nvPr/>
            </p:nvCxnSpPr>
            <p:spPr bwMode="auto">
              <a:xfrm flipH="1" flipV="1">
                <a:off x="5799885" y="3468264"/>
                <a:ext cx="2433225" cy="205883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/>
              <p:cNvCxnSpPr>
                <a:stCxn id="12" idx="2"/>
                <a:endCxn id="10" idx="0"/>
              </p:cNvCxnSpPr>
              <p:nvPr/>
            </p:nvCxnSpPr>
            <p:spPr bwMode="auto">
              <a:xfrm>
                <a:off x="3867806" y="2241267"/>
                <a:ext cx="1801038" cy="18689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Arrow Connector 22"/>
              <p:cNvCxnSpPr>
                <a:stCxn id="18" idx="2"/>
                <a:endCxn id="10" idx="0"/>
              </p:cNvCxnSpPr>
              <p:nvPr/>
            </p:nvCxnSpPr>
            <p:spPr bwMode="auto">
              <a:xfrm flipH="1">
                <a:off x="5668844" y="3890242"/>
                <a:ext cx="1478404" cy="21994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>
                <a:stCxn id="12" idx="2"/>
                <a:endCxn id="16" idx="0"/>
              </p:cNvCxnSpPr>
              <p:nvPr/>
            </p:nvCxnSpPr>
            <p:spPr bwMode="auto">
              <a:xfrm>
                <a:off x="3867806" y="2241267"/>
                <a:ext cx="1176428" cy="102783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Arrow Connector 71"/>
              <p:cNvCxnSpPr>
                <a:stCxn id="18" idx="2"/>
                <a:endCxn id="17" idx="0"/>
              </p:cNvCxnSpPr>
              <p:nvPr/>
            </p:nvCxnSpPr>
            <p:spPr bwMode="auto">
              <a:xfrm flipH="1">
                <a:off x="6669912" y="3890242"/>
                <a:ext cx="477336" cy="102653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77" name="Group 176"/>
              <p:cNvGrpSpPr/>
              <p:nvPr/>
            </p:nvGrpSpPr>
            <p:grpSpPr>
              <a:xfrm>
                <a:off x="3545027" y="1207081"/>
                <a:ext cx="4688083" cy="4320022"/>
                <a:chOff x="3545027" y="1207081"/>
                <a:chExt cx="4688083" cy="4320022"/>
              </a:xfrm>
            </p:grpSpPr>
            <p:cxnSp>
              <p:nvCxnSpPr>
                <p:cNvPr id="170" name="Straight Arrow Connector 169"/>
                <p:cNvCxnSpPr>
                  <a:stCxn id="157" idx="0"/>
                  <a:endCxn id="19" idx="2"/>
                </p:cNvCxnSpPr>
                <p:nvPr/>
              </p:nvCxnSpPr>
              <p:spPr bwMode="auto">
                <a:xfrm flipH="1" flipV="1">
                  <a:off x="7170352" y="2873378"/>
                  <a:ext cx="1062758" cy="265372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7" name="Straight Arrow Connector 166"/>
                <p:cNvCxnSpPr>
                  <a:stCxn id="157" idx="0"/>
                  <a:endCxn id="11" idx="3"/>
                </p:cNvCxnSpPr>
                <p:nvPr/>
              </p:nvCxnSpPr>
              <p:spPr bwMode="auto">
                <a:xfrm flipH="1" flipV="1">
                  <a:off x="4330684" y="3911025"/>
                  <a:ext cx="3902426" cy="161607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1" name="Straight Arrow Connector 160"/>
                <p:cNvCxnSpPr>
                  <a:stCxn id="157" idx="0"/>
                  <a:endCxn id="10" idx="3"/>
                </p:cNvCxnSpPr>
                <p:nvPr/>
              </p:nvCxnSpPr>
              <p:spPr bwMode="auto">
                <a:xfrm flipH="1" flipV="1">
                  <a:off x="6293453" y="4309343"/>
                  <a:ext cx="1939657" cy="121776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Arrow Connector 26"/>
                <p:cNvCxnSpPr>
                  <a:stCxn id="19" idx="2"/>
                  <a:endCxn id="10" idx="0"/>
                </p:cNvCxnSpPr>
                <p:nvPr/>
              </p:nvCxnSpPr>
              <p:spPr bwMode="auto">
                <a:xfrm flipH="1">
                  <a:off x="5668844" y="2873378"/>
                  <a:ext cx="1501508" cy="123680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Straight Arrow Connector 28"/>
                <p:cNvCxnSpPr>
                  <a:stCxn id="13" idx="2"/>
                  <a:endCxn id="10" idx="0"/>
                </p:cNvCxnSpPr>
                <p:nvPr/>
              </p:nvCxnSpPr>
              <p:spPr bwMode="auto">
                <a:xfrm>
                  <a:off x="5184512" y="1207081"/>
                  <a:ext cx="484332" cy="290310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Straight Arrow Connector 34"/>
                <p:cNvCxnSpPr>
                  <a:stCxn id="12" idx="2"/>
                  <a:endCxn id="14" idx="0"/>
                </p:cNvCxnSpPr>
                <p:nvPr/>
              </p:nvCxnSpPr>
              <p:spPr bwMode="auto">
                <a:xfrm flipH="1">
                  <a:off x="3545027" y="2241267"/>
                  <a:ext cx="322779" cy="33337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Arrow Connector 36"/>
                <p:cNvCxnSpPr>
                  <a:stCxn id="13" idx="2"/>
                  <a:endCxn id="12" idx="0"/>
                </p:cNvCxnSpPr>
                <p:nvPr/>
              </p:nvCxnSpPr>
              <p:spPr bwMode="auto">
                <a:xfrm flipH="1">
                  <a:off x="3867806" y="1207081"/>
                  <a:ext cx="1316706" cy="13710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9" name="Straight Arrow Connector 38"/>
                <p:cNvCxnSpPr>
                  <a:stCxn id="13" idx="2"/>
                  <a:endCxn id="19" idx="0"/>
                </p:cNvCxnSpPr>
                <p:nvPr/>
              </p:nvCxnSpPr>
              <p:spPr bwMode="auto">
                <a:xfrm>
                  <a:off x="5184512" y="1207081"/>
                  <a:ext cx="1985840" cy="106882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Straight Arrow Connector 42"/>
                <p:cNvCxnSpPr>
                  <a:stCxn id="13" idx="2"/>
                  <a:endCxn id="16" idx="0"/>
                </p:cNvCxnSpPr>
                <p:nvPr/>
              </p:nvCxnSpPr>
              <p:spPr bwMode="auto">
                <a:xfrm flipH="1">
                  <a:off x="5044234" y="1207081"/>
                  <a:ext cx="140278" cy="206202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Straight Arrow Connector 46"/>
                <p:cNvCxnSpPr>
                  <a:stCxn id="19" idx="2"/>
                  <a:endCxn id="18" idx="0"/>
                </p:cNvCxnSpPr>
                <p:nvPr/>
              </p:nvCxnSpPr>
              <p:spPr bwMode="auto">
                <a:xfrm flipH="1">
                  <a:off x="7147248" y="2873378"/>
                  <a:ext cx="23104" cy="61854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Arrow Connector 49"/>
                <p:cNvCxnSpPr>
                  <a:stCxn id="11" idx="3"/>
                  <a:endCxn id="10" idx="0"/>
                </p:cNvCxnSpPr>
                <p:nvPr/>
              </p:nvCxnSpPr>
              <p:spPr bwMode="auto">
                <a:xfrm>
                  <a:off x="4330684" y="3911025"/>
                  <a:ext cx="1338160" cy="19915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3" name="Straight Arrow Connector 52"/>
                <p:cNvCxnSpPr>
                  <a:stCxn id="11" idx="2"/>
                  <a:endCxn id="15" idx="0"/>
                </p:cNvCxnSpPr>
                <p:nvPr/>
              </p:nvCxnSpPr>
              <p:spPr bwMode="auto">
                <a:xfrm>
                  <a:off x="3781686" y="4110184"/>
                  <a:ext cx="91893" cy="71293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6" name="Straight Arrow Connector 55"/>
                <p:cNvCxnSpPr>
                  <a:stCxn id="15" idx="3"/>
                  <a:endCxn id="17" idx="1"/>
                </p:cNvCxnSpPr>
                <p:nvPr/>
              </p:nvCxnSpPr>
              <p:spPr bwMode="auto">
                <a:xfrm>
                  <a:off x="4722181" y="5022274"/>
                  <a:ext cx="1260787" cy="9366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Straight Arrow Connector 58"/>
                <p:cNvCxnSpPr>
                  <a:stCxn id="10" idx="2"/>
                  <a:endCxn id="15" idx="3"/>
                </p:cNvCxnSpPr>
                <p:nvPr/>
              </p:nvCxnSpPr>
              <p:spPr bwMode="auto">
                <a:xfrm flipH="1">
                  <a:off x="4722181" y="4508502"/>
                  <a:ext cx="946663" cy="51377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Straight Arrow Connector 68"/>
                <p:cNvCxnSpPr>
                  <a:stCxn id="19" idx="2"/>
                  <a:endCxn id="17" idx="0"/>
                </p:cNvCxnSpPr>
                <p:nvPr/>
              </p:nvCxnSpPr>
              <p:spPr bwMode="auto">
                <a:xfrm flipH="1">
                  <a:off x="6669912" y="2873378"/>
                  <a:ext cx="500440" cy="204340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Straight Arrow Connector 74"/>
                <p:cNvCxnSpPr>
                  <a:stCxn id="16" idx="3"/>
                  <a:endCxn id="19" idx="1"/>
                </p:cNvCxnSpPr>
                <p:nvPr/>
              </p:nvCxnSpPr>
              <p:spPr bwMode="auto">
                <a:xfrm flipV="1">
                  <a:off x="5799885" y="2574640"/>
                  <a:ext cx="307708" cy="89362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Arrow Connector 103"/>
                <p:cNvCxnSpPr>
                  <a:stCxn id="12" idx="3"/>
                  <a:endCxn id="19" idx="1"/>
                </p:cNvCxnSpPr>
                <p:nvPr/>
              </p:nvCxnSpPr>
              <p:spPr bwMode="auto">
                <a:xfrm>
                  <a:off x="4722181" y="1792727"/>
                  <a:ext cx="1385412" cy="78191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7" name="Straight Arrow Connector 106"/>
                <p:cNvCxnSpPr>
                  <a:stCxn id="11" idx="3"/>
                  <a:endCxn id="18" idx="1"/>
                </p:cNvCxnSpPr>
                <p:nvPr/>
              </p:nvCxnSpPr>
              <p:spPr bwMode="auto">
                <a:xfrm flipV="1">
                  <a:off x="4330684" y="3691083"/>
                  <a:ext cx="1892361" cy="21994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4" name="Straight Arrow Connector 123"/>
                <p:cNvCxnSpPr>
                  <a:stCxn id="14" idx="2"/>
                  <a:endCxn id="11" idx="0"/>
                </p:cNvCxnSpPr>
                <p:nvPr/>
              </p:nvCxnSpPr>
              <p:spPr bwMode="auto">
                <a:xfrm>
                  <a:off x="3545027" y="3177312"/>
                  <a:ext cx="236659" cy="53455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Straight Arrow Connector 125"/>
                <p:cNvCxnSpPr>
                  <a:stCxn id="11" idx="3"/>
                  <a:endCxn id="19" idx="1"/>
                </p:cNvCxnSpPr>
                <p:nvPr/>
              </p:nvCxnSpPr>
              <p:spPr bwMode="auto">
                <a:xfrm flipV="1">
                  <a:off x="4330684" y="2574640"/>
                  <a:ext cx="1776909" cy="1336385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9" name="Straight Arrow Connector 128"/>
                <p:cNvCxnSpPr>
                  <a:stCxn id="15" idx="3"/>
                  <a:endCxn id="19" idx="1"/>
                </p:cNvCxnSpPr>
                <p:nvPr/>
              </p:nvCxnSpPr>
              <p:spPr bwMode="auto">
                <a:xfrm flipV="1">
                  <a:off x="4722181" y="2574640"/>
                  <a:ext cx="1385412" cy="2447634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0" name="Straight Arrow Connector 129"/>
                <p:cNvCxnSpPr>
                  <a:stCxn id="18" idx="2"/>
                  <a:endCxn id="15" idx="3"/>
                </p:cNvCxnSpPr>
                <p:nvPr/>
              </p:nvCxnSpPr>
              <p:spPr bwMode="auto">
                <a:xfrm flipH="1">
                  <a:off x="4722181" y="3890242"/>
                  <a:ext cx="2425067" cy="113203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4" name="Straight Arrow Connector 153"/>
                <p:cNvCxnSpPr>
                  <a:stCxn id="16" idx="2"/>
                  <a:endCxn id="11" idx="3"/>
                </p:cNvCxnSpPr>
                <p:nvPr/>
              </p:nvCxnSpPr>
              <p:spPr bwMode="auto">
                <a:xfrm flipH="1">
                  <a:off x="4330684" y="3667423"/>
                  <a:ext cx="713550" cy="24360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528131" y="3624366"/>
            <a:ext cx="1097996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Coach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054812" y="2487140"/>
            <a:ext cx="1571315" cy="60267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Coach Educator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08874" y="1256686"/>
            <a:ext cx="1708750" cy="89708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National Governing Body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371013" y="466686"/>
            <a:ext cx="2217883" cy="6528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International Association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278411" y="4829279"/>
            <a:ext cx="1373887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Family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320419" y="4735615"/>
            <a:ext cx="1697205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Counselor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339677" y="4022684"/>
            <a:ext cx="1249219" cy="398318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Athlete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518488" y="3404424"/>
            <a:ext cx="1848406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Teammates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403036" y="2188401"/>
            <a:ext cx="2125517" cy="59747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 Organization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584025" y="3181605"/>
            <a:ext cx="1511303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Officials</a:t>
            </a:r>
          </a:p>
        </p:txBody>
      </p:sp>
      <p:sp>
        <p:nvSpPr>
          <p:cNvPr id="157" name="Title 1"/>
          <p:cNvSpPr txBox="1">
            <a:spLocks/>
          </p:cNvSpPr>
          <p:nvPr/>
        </p:nvSpPr>
        <p:spPr bwMode="auto">
          <a:xfrm>
            <a:off x="6841609" y="5439603"/>
            <a:ext cx="1373887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Fans</a:t>
            </a:r>
          </a:p>
        </p:txBody>
      </p:sp>
      <p:sp>
        <p:nvSpPr>
          <p:cNvPr id="146" name="Title 1"/>
          <p:cNvSpPr txBox="1">
            <a:spLocks/>
          </p:cNvSpPr>
          <p:nvPr/>
        </p:nvSpPr>
        <p:spPr bwMode="auto">
          <a:xfrm>
            <a:off x="6841609" y="575845"/>
            <a:ext cx="1772805" cy="6528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Corporate Sponsors</a:t>
            </a:r>
          </a:p>
        </p:txBody>
      </p:sp>
    </p:spTree>
    <p:extLst>
      <p:ext uri="{BB962C8B-B14F-4D97-AF65-F5344CB8AC3E}">
        <p14:creationId xmlns:p14="http://schemas.microsoft.com/office/powerpoint/2010/main" val="40512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13" grpId="0" animBg="1"/>
      <p:bldP spid="17" grpId="0" animBg="1"/>
      <p:bldP spid="15" grpId="0" animBg="1"/>
      <p:bldP spid="10" grpId="0" animBg="1"/>
      <p:bldP spid="18" grpId="0" animBg="1"/>
      <p:bldP spid="19" grpId="0" animBg="1"/>
      <p:bldP spid="16" grpId="0" animBg="1"/>
      <p:bldP spid="157" grpId="0" animBg="1"/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en-US" dirty="0"/>
              <a:t>Pyramidal Training</a:t>
            </a:r>
            <a:r>
              <a:rPr lang="en-US" baseline="30000" dirty="0"/>
              <a:t>[2]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Multiple Baseline Intervention</a:t>
            </a:r>
          </a:p>
          <a:p>
            <a:endParaRPr lang="en-US" dirty="0"/>
          </a:p>
          <a:p>
            <a:r>
              <a:rPr lang="en-US" dirty="0"/>
              <a:t>Measuring Behavior At:</a:t>
            </a:r>
          </a:p>
          <a:p>
            <a:pPr lvl="1"/>
            <a:r>
              <a:rPr lang="en-US" dirty="0"/>
              <a:t>Direct Trainee [Tier 1]</a:t>
            </a:r>
          </a:p>
          <a:p>
            <a:pPr lvl="1"/>
            <a:r>
              <a:rPr lang="en-US" dirty="0"/>
              <a:t>Indirect Trainee [Tier 2]</a:t>
            </a:r>
          </a:p>
          <a:p>
            <a:pPr lvl="1"/>
            <a:r>
              <a:rPr lang="en-US" dirty="0"/>
              <a:t>.</a:t>
            </a:r>
          </a:p>
          <a:p>
            <a:pPr lvl="1"/>
            <a:r>
              <a:rPr lang="en-US" dirty="0"/>
              <a:t>.</a:t>
            </a:r>
          </a:p>
          <a:p>
            <a:pPr lvl="1"/>
            <a:r>
              <a:rPr lang="en-US" dirty="0"/>
              <a:t>Service Consumer [Tier N]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 descr="Screen Shot 2019-06-27 at 2.22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23" y="366492"/>
            <a:ext cx="2612737" cy="29345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Screen Shot 2019-06-27 at 2.22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78" y="3406784"/>
            <a:ext cx="2612737" cy="27193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728692" y="1458191"/>
            <a:ext cx="82203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/>
              <a:t>Tier 1</a:t>
            </a:r>
            <a:endParaRPr lang="en-US" baseline="3000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135092" y="4381500"/>
            <a:ext cx="9813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dirty="0"/>
              <a:t>Tier 2 &amp; 3</a:t>
            </a:r>
            <a:endParaRPr lang="en-US" baseline="300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6892615" y="1902691"/>
            <a:ext cx="1699491" cy="3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i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0" i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Supervisor Training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7266709" y="4745182"/>
            <a:ext cx="1699491" cy="3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b="0" i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b="0" i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Staff &amp; Client Behavior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23" y="3876848"/>
            <a:ext cx="3556000" cy="762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2798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cxnSp>
        <p:nvCxnSpPr>
          <p:cNvPr id="19" name="Straight Arrow Connector 18"/>
          <p:cNvCxnSpPr>
            <a:stCxn id="53" idx="0"/>
            <a:endCxn id="63" idx="3"/>
          </p:cNvCxnSpPr>
          <p:nvPr/>
        </p:nvCxnSpPr>
        <p:spPr bwMode="auto">
          <a:xfrm flipH="1" flipV="1">
            <a:off x="5892245" y="3468264"/>
            <a:ext cx="2433225" cy="20588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53" idx="0"/>
            <a:endCxn id="62" idx="2"/>
          </p:cNvCxnSpPr>
          <p:nvPr/>
        </p:nvCxnSpPr>
        <p:spPr bwMode="auto">
          <a:xfrm flipH="1" flipV="1">
            <a:off x="7262712" y="2873378"/>
            <a:ext cx="1062758" cy="2653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53" idx="0"/>
            <a:endCxn id="54" idx="3"/>
          </p:cNvCxnSpPr>
          <p:nvPr/>
        </p:nvCxnSpPr>
        <p:spPr bwMode="auto">
          <a:xfrm flipH="1" flipV="1">
            <a:off x="4423044" y="3911025"/>
            <a:ext cx="3902426" cy="16160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53" idx="0"/>
            <a:endCxn id="61" idx="2"/>
          </p:cNvCxnSpPr>
          <p:nvPr/>
        </p:nvCxnSpPr>
        <p:spPr bwMode="auto">
          <a:xfrm flipH="1" flipV="1">
            <a:off x="7239608" y="3890242"/>
            <a:ext cx="1085862" cy="1636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53" idx="0"/>
            <a:endCxn id="60" idx="3"/>
          </p:cNvCxnSpPr>
          <p:nvPr/>
        </p:nvCxnSpPr>
        <p:spPr bwMode="auto">
          <a:xfrm flipH="1" flipV="1">
            <a:off x="6385813" y="4309343"/>
            <a:ext cx="1939657" cy="12177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53" idx="0"/>
            <a:endCxn id="58" idx="3"/>
          </p:cNvCxnSpPr>
          <p:nvPr/>
        </p:nvCxnSpPr>
        <p:spPr bwMode="auto">
          <a:xfrm flipH="1" flipV="1">
            <a:off x="7449215" y="5115938"/>
            <a:ext cx="876255" cy="411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56" idx="2"/>
            <a:endCxn id="60" idx="0"/>
          </p:cNvCxnSpPr>
          <p:nvPr/>
        </p:nvCxnSpPr>
        <p:spPr bwMode="auto">
          <a:xfrm>
            <a:off x="3960166" y="2241267"/>
            <a:ext cx="1801038" cy="18689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62" idx="2"/>
            <a:endCxn id="60" idx="0"/>
          </p:cNvCxnSpPr>
          <p:nvPr/>
        </p:nvCxnSpPr>
        <p:spPr bwMode="auto">
          <a:xfrm flipH="1">
            <a:off x="5761204" y="2873378"/>
            <a:ext cx="1501508" cy="1236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57" idx="2"/>
            <a:endCxn id="60" idx="0"/>
          </p:cNvCxnSpPr>
          <p:nvPr/>
        </p:nvCxnSpPr>
        <p:spPr bwMode="auto">
          <a:xfrm>
            <a:off x="5276872" y="1207081"/>
            <a:ext cx="484332" cy="2903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63" idx="2"/>
            <a:endCxn id="60" idx="0"/>
          </p:cNvCxnSpPr>
          <p:nvPr/>
        </p:nvCxnSpPr>
        <p:spPr bwMode="auto">
          <a:xfrm>
            <a:off x="5136594" y="3667423"/>
            <a:ext cx="624610" cy="442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61" idx="2"/>
            <a:endCxn id="60" idx="0"/>
          </p:cNvCxnSpPr>
          <p:nvPr/>
        </p:nvCxnSpPr>
        <p:spPr bwMode="auto">
          <a:xfrm flipH="1">
            <a:off x="5761204" y="3890242"/>
            <a:ext cx="1478404" cy="219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56" idx="2"/>
            <a:endCxn id="55" idx="0"/>
          </p:cNvCxnSpPr>
          <p:nvPr/>
        </p:nvCxnSpPr>
        <p:spPr bwMode="auto">
          <a:xfrm flipH="1">
            <a:off x="3637387" y="2241267"/>
            <a:ext cx="322779" cy="333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57" idx="2"/>
            <a:endCxn id="56" idx="0"/>
          </p:cNvCxnSpPr>
          <p:nvPr/>
        </p:nvCxnSpPr>
        <p:spPr bwMode="auto">
          <a:xfrm flipH="1">
            <a:off x="3960166" y="1207081"/>
            <a:ext cx="1316706" cy="137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57" idx="2"/>
            <a:endCxn id="62" idx="0"/>
          </p:cNvCxnSpPr>
          <p:nvPr/>
        </p:nvCxnSpPr>
        <p:spPr bwMode="auto">
          <a:xfrm>
            <a:off x="5276872" y="1207081"/>
            <a:ext cx="1985840" cy="10688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57" idx="2"/>
            <a:endCxn id="63" idx="0"/>
          </p:cNvCxnSpPr>
          <p:nvPr/>
        </p:nvCxnSpPr>
        <p:spPr bwMode="auto">
          <a:xfrm flipH="1">
            <a:off x="5136594" y="1207081"/>
            <a:ext cx="140278" cy="2062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stCxn id="56" idx="2"/>
            <a:endCxn id="63" idx="0"/>
          </p:cNvCxnSpPr>
          <p:nvPr/>
        </p:nvCxnSpPr>
        <p:spPr bwMode="auto">
          <a:xfrm>
            <a:off x="3960166" y="2241267"/>
            <a:ext cx="1176428" cy="10278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62" idx="2"/>
            <a:endCxn id="61" idx="0"/>
          </p:cNvCxnSpPr>
          <p:nvPr/>
        </p:nvCxnSpPr>
        <p:spPr bwMode="auto">
          <a:xfrm flipH="1">
            <a:off x="7239608" y="2873378"/>
            <a:ext cx="23104" cy="618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stCxn id="54" idx="3"/>
            <a:endCxn id="60" idx="0"/>
          </p:cNvCxnSpPr>
          <p:nvPr/>
        </p:nvCxnSpPr>
        <p:spPr bwMode="auto">
          <a:xfrm>
            <a:off x="4423044" y="3911025"/>
            <a:ext cx="1338160" cy="199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54" idx="2"/>
            <a:endCxn id="59" idx="0"/>
          </p:cNvCxnSpPr>
          <p:nvPr/>
        </p:nvCxnSpPr>
        <p:spPr bwMode="auto">
          <a:xfrm>
            <a:off x="3874046" y="4110184"/>
            <a:ext cx="91893" cy="7129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59" idx="3"/>
            <a:endCxn id="58" idx="1"/>
          </p:cNvCxnSpPr>
          <p:nvPr/>
        </p:nvCxnSpPr>
        <p:spPr bwMode="auto">
          <a:xfrm>
            <a:off x="4814541" y="5022274"/>
            <a:ext cx="1260787" cy="93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60" idx="2"/>
            <a:endCxn id="59" idx="3"/>
          </p:cNvCxnSpPr>
          <p:nvPr/>
        </p:nvCxnSpPr>
        <p:spPr bwMode="auto">
          <a:xfrm flipH="1">
            <a:off x="4814541" y="4508502"/>
            <a:ext cx="946663" cy="5137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60" idx="2"/>
            <a:endCxn id="58" idx="0"/>
          </p:cNvCxnSpPr>
          <p:nvPr/>
        </p:nvCxnSpPr>
        <p:spPr bwMode="auto">
          <a:xfrm>
            <a:off x="5761204" y="4508502"/>
            <a:ext cx="1001068" cy="408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62" idx="2"/>
            <a:endCxn id="58" idx="0"/>
          </p:cNvCxnSpPr>
          <p:nvPr/>
        </p:nvCxnSpPr>
        <p:spPr bwMode="auto">
          <a:xfrm flipH="1">
            <a:off x="6762272" y="2873378"/>
            <a:ext cx="500440" cy="20434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61" idx="2"/>
            <a:endCxn id="58" idx="0"/>
          </p:cNvCxnSpPr>
          <p:nvPr/>
        </p:nvCxnSpPr>
        <p:spPr bwMode="auto">
          <a:xfrm flipH="1">
            <a:off x="6762272" y="3890242"/>
            <a:ext cx="477336" cy="1026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63" idx="3"/>
            <a:endCxn id="62" idx="1"/>
          </p:cNvCxnSpPr>
          <p:nvPr/>
        </p:nvCxnSpPr>
        <p:spPr bwMode="auto">
          <a:xfrm flipV="1">
            <a:off x="5892245" y="2574640"/>
            <a:ext cx="307708" cy="893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56" idx="3"/>
            <a:endCxn id="62" idx="1"/>
          </p:cNvCxnSpPr>
          <p:nvPr/>
        </p:nvCxnSpPr>
        <p:spPr bwMode="auto">
          <a:xfrm>
            <a:off x="4814541" y="1792727"/>
            <a:ext cx="1385412" cy="7819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54" idx="3"/>
            <a:endCxn id="61" idx="1"/>
          </p:cNvCxnSpPr>
          <p:nvPr/>
        </p:nvCxnSpPr>
        <p:spPr bwMode="auto">
          <a:xfrm flipV="1">
            <a:off x="4423044" y="3691083"/>
            <a:ext cx="1892361" cy="219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55" idx="2"/>
            <a:endCxn id="54" idx="0"/>
          </p:cNvCxnSpPr>
          <p:nvPr/>
        </p:nvCxnSpPr>
        <p:spPr bwMode="auto">
          <a:xfrm>
            <a:off x="3637387" y="3177312"/>
            <a:ext cx="236659" cy="534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54" idx="3"/>
            <a:endCxn id="62" idx="1"/>
          </p:cNvCxnSpPr>
          <p:nvPr/>
        </p:nvCxnSpPr>
        <p:spPr bwMode="auto">
          <a:xfrm flipV="1">
            <a:off x="4423044" y="2574640"/>
            <a:ext cx="1776909" cy="13363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59" idx="3"/>
            <a:endCxn id="62" idx="1"/>
          </p:cNvCxnSpPr>
          <p:nvPr/>
        </p:nvCxnSpPr>
        <p:spPr bwMode="auto">
          <a:xfrm flipV="1">
            <a:off x="4814541" y="2574640"/>
            <a:ext cx="1385412" cy="24476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61" idx="2"/>
            <a:endCxn id="59" idx="3"/>
          </p:cNvCxnSpPr>
          <p:nvPr/>
        </p:nvCxnSpPr>
        <p:spPr bwMode="auto">
          <a:xfrm flipH="1">
            <a:off x="4814541" y="3890242"/>
            <a:ext cx="2425067" cy="1132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63" idx="2"/>
            <a:endCxn id="54" idx="3"/>
          </p:cNvCxnSpPr>
          <p:nvPr/>
        </p:nvCxnSpPr>
        <p:spPr bwMode="auto">
          <a:xfrm flipH="1">
            <a:off x="4423044" y="3667423"/>
            <a:ext cx="713550" cy="243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2851729" y="554186"/>
            <a:ext cx="5473741" cy="4760911"/>
            <a:chOff x="3670259" y="1166093"/>
            <a:chExt cx="5473741" cy="4760911"/>
          </a:xfrm>
          <a:scene3d>
            <a:camera prst="perspectiveLeft"/>
            <a:lightRig rig="threePt" dir="t"/>
          </a:scene3d>
        </p:grpSpPr>
        <p:sp>
          <p:nvSpPr>
            <p:cNvPr id="54" name="Title 1"/>
            <p:cNvSpPr txBox="1">
              <a:spLocks/>
            </p:cNvSpPr>
            <p:nvPr/>
          </p:nvSpPr>
          <p:spPr bwMode="auto">
            <a:xfrm>
              <a:off x="4143578" y="4323773"/>
              <a:ext cx="1097996" cy="398318"/>
            </a:xfrm>
            <a:prstGeom prst="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Coach</a:t>
              </a:r>
            </a:p>
          </p:txBody>
        </p:sp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3670259" y="3186547"/>
              <a:ext cx="1571315" cy="602672"/>
            </a:xfrm>
            <a:prstGeom prst="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Coach Educator</a:t>
              </a:r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 bwMode="auto">
            <a:xfrm>
              <a:off x="3924321" y="1956093"/>
              <a:ext cx="1708750" cy="897081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National Governing Body</a:t>
              </a:r>
            </a:p>
          </p:txBody>
        </p:sp>
        <p:sp>
          <p:nvSpPr>
            <p:cNvPr id="57" name="Title 1"/>
            <p:cNvSpPr txBox="1">
              <a:spLocks/>
            </p:cNvSpPr>
            <p:nvPr/>
          </p:nvSpPr>
          <p:spPr bwMode="auto">
            <a:xfrm>
              <a:off x="4986460" y="1166093"/>
              <a:ext cx="2217883" cy="652895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International Association</a:t>
              </a:r>
            </a:p>
          </p:txBody>
        </p:sp>
        <p:sp>
          <p:nvSpPr>
            <p:cNvPr id="58" name="Title 1"/>
            <p:cNvSpPr txBox="1">
              <a:spLocks/>
            </p:cNvSpPr>
            <p:nvPr/>
          </p:nvSpPr>
          <p:spPr bwMode="auto">
            <a:xfrm>
              <a:off x="6893858" y="5528686"/>
              <a:ext cx="1373887" cy="398318"/>
            </a:xfrm>
            <a:prstGeom prst="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Family</a:t>
              </a:r>
            </a:p>
          </p:txBody>
        </p:sp>
        <p:sp>
          <p:nvSpPr>
            <p:cNvPr id="59" name="Title 1"/>
            <p:cNvSpPr txBox="1">
              <a:spLocks/>
            </p:cNvSpPr>
            <p:nvPr/>
          </p:nvSpPr>
          <p:spPr bwMode="auto">
            <a:xfrm>
              <a:off x="3935866" y="5435022"/>
              <a:ext cx="1697205" cy="398318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Counselor</a:t>
              </a:r>
            </a:p>
          </p:txBody>
        </p:sp>
        <p:sp>
          <p:nvSpPr>
            <p:cNvPr id="60" name="Title 1"/>
            <p:cNvSpPr txBox="1">
              <a:spLocks/>
            </p:cNvSpPr>
            <p:nvPr/>
          </p:nvSpPr>
          <p:spPr bwMode="auto">
            <a:xfrm>
              <a:off x="5955124" y="4722091"/>
              <a:ext cx="1249219" cy="398318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Athlete</a:t>
              </a:r>
            </a:p>
          </p:txBody>
        </p:sp>
        <p:sp>
          <p:nvSpPr>
            <p:cNvPr id="61" name="Title 1"/>
            <p:cNvSpPr txBox="1">
              <a:spLocks/>
            </p:cNvSpPr>
            <p:nvPr/>
          </p:nvSpPr>
          <p:spPr bwMode="auto">
            <a:xfrm>
              <a:off x="7133935" y="4103831"/>
              <a:ext cx="1848406" cy="398318"/>
            </a:xfrm>
            <a:prstGeom prst="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Teammates</a:t>
              </a:r>
            </a:p>
          </p:txBody>
        </p:sp>
        <p:sp>
          <p:nvSpPr>
            <p:cNvPr id="62" name="Title 1"/>
            <p:cNvSpPr txBox="1">
              <a:spLocks/>
            </p:cNvSpPr>
            <p:nvPr/>
          </p:nvSpPr>
          <p:spPr bwMode="auto">
            <a:xfrm>
              <a:off x="7018483" y="2887808"/>
              <a:ext cx="2125517" cy="597477"/>
            </a:xfrm>
            <a:prstGeom prst="rect">
              <a:avLst/>
            </a:prstGeom>
            <a:solidFill>
              <a:srgbClr val="008000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Team Organization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 bwMode="auto">
            <a:xfrm>
              <a:off x="5199472" y="3881012"/>
              <a:ext cx="1511303" cy="398318"/>
            </a:xfrm>
            <a:prstGeom prst="rect">
              <a:avLst/>
            </a:prstGeom>
            <a:solidFill>
              <a:srgbClr val="3366FF">
                <a:alpha val="86000"/>
              </a:srgb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2"/>
                  </a:solidFill>
                  <a:latin typeface="Capitals"/>
                  <a:ea typeface="+mj-ea"/>
                  <a:cs typeface="Capital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5pPr>
              <a:lvl6pPr marL="4572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6pPr>
              <a:lvl7pPr marL="9144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7pPr>
              <a:lvl8pPr marL="13716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8pPr>
              <a:lvl9pPr marL="1828800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Officials</a:t>
              </a: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 bwMode="auto">
          <a:xfrm>
            <a:off x="7638526" y="5527103"/>
            <a:ext cx="1373887" cy="39831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Fans</a:t>
            </a:r>
          </a:p>
        </p:txBody>
      </p:sp>
      <p:cxnSp>
        <p:nvCxnSpPr>
          <p:cNvPr id="64" name="Straight Arrow Connector 63"/>
          <p:cNvCxnSpPr>
            <a:stCxn id="51" idx="2"/>
            <a:endCxn id="62" idx="0"/>
          </p:cNvCxnSpPr>
          <p:nvPr/>
        </p:nvCxnSpPr>
        <p:spPr bwMode="auto">
          <a:xfrm flipH="1">
            <a:off x="7262712" y="1228740"/>
            <a:ext cx="705932" cy="1047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51" idx="2"/>
            <a:endCxn id="60" idx="0"/>
          </p:cNvCxnSpPr>
          <p:nvPr/>
        </p:nvCxnSpPr>
        <p:spPr bwMode="auto">
          <a:xfrm flipH="1">
            <a:off x="5761204" y="1228740"/>
            <a:ext cx="2207440" cy="2881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stCxn id="51" idx="2"/>
          </p:cNvCxnSpPr>
          <p:nvPr/>
        </p:nvCxnSpPr>
        <p:spPr bwMode="auto">
          <a:xfrm flipH="1">
            <a:off x="7239608" y="1228740"/>
            <a:ext cx="729036" cy="2239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>
            <a:stCxn id="51" idx="2"/>
            <a:endCxn id="53" idx="0"/>
          </p:cNvCxnSpPr>
          <p:nvPr/>
        </p:nvCxnSpPr>
        <p:spPr bwMode="auto">
          <a:xfrm>
            <a:off x="7968644" y="1228740"/>
            <a:ext cx="356826" cy="42983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51" idx="1"/>
            <a:endCxn id="57" idx="3"/>
          </p:cNvCxnSpPr>
          <p:nvPr/>
        </p:nvCxnSpPr>
        <p:spPr bwMode="auto">
          <a:xfrm flipH="1" flipV="1">
            <a:off x="6385813" y="880634"/>
            <a:ext cx="696428" cy="21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51" idx="1"/>
          </p:cNvCxnSpPr>
          <p:nvPr/>
        </p:nvCxnSpPr>
        <p:spPr bwMode="auto">
          <a:xfrm flipH="1">
            <a:off x="4814541" y="902293"/>
            <a:ext cx="2267700" cy="890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51" idx="1"/>
            <a:endCxn id="55" idx="3"/>
          </p:cNvCxnSpPr>
          <p:nvPr/>
        </p:nvCxnSpPr>
        <p:spPr bwMode="auto">
          <a:xfrm flipH="1">
            <a:off x="4423044" y="902293"/>
            <a:ext cx="2659197" cy="1973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>
            <a:stCxn id="51" idx="1"/>
            <a:endCxn id="63" idx="0"/>
          </p:cNvCxnSpPr>
          <p:nvPr/>
        </p:nvCxnSpPr>
        <p:spPr bwMode="auto">
          <a:xfrm flipH="1">
            <a:off x="5136594" y="902293"/>
            <a:ext cx="1945647" cy="23668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stCxn id="51" idx="1"/>
            <a:endCxn id="54" idx="0"/>
          </p:cNvCxnSpPr>
          <p:nvPr/>
        </p:nvCxnSpPr>
        <p:spPr bwMode="auto">
          <a:xfrm flipH="1">
            <a:off x="3874046" y="902293"/>
            <a:ext cx="3208195" cy="2809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51" idx="1"/>
            <a:endCxn id="58" idx="0"/>
          </p:cNvCxnSpPr>
          <p:nvPr/>
        </p:nvCxnSpPr>
        <p:spPr bwMode="auto">
          <a:xfrm flipH="1">
            <a:off x="6762272" y="902293"/>
            <a:ext cx="319969" cy="40144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itle 1"/>
          <p:cNvSpPr txBox="1">
            <a:spLocks/>
          </p:cNvSpPr>
          <p:nvPr/>
        </p:nvSpPr>
        <p:spPr bwMode="auto">
          <a:xfrm>
            <a:off x="7082241" y="575845"/>
            <a:ext cx="1772805" cy="6528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pitals"/>
                <a:ea typeface="+mj-ea"/>
                <a:cs typeface="Capital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Corporate Sponsors</a:t>
            </a:r>
          </a:p>
        </p:txBody>
      </p:sp>
    </p:spTree>
    <p:extLst>
      <p:ext uri="{BB962C8B-B14F-4D97-AF65-F5344CB8AC3E}">
        <p14:creationId xmlns:p14="http://schemas.microsoft.com/office/powerpoint/2010/main" val="405835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 Considerations</a:t>
            </a:r>
            <a:r>
              <a:rPr lang="en-US" baseline="30000" dirty="0"/>
              <a:t>[3]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727" y="1435100"/>
            <a:ext cx="2772786" cy="4691063"/>
          </a:xfrm>
        </p:spPr>
        <p:txBody>
          <a:bodyPr/>
          <a:lstStyle/>
          <a:p>
            <a:r>
              <a:rPr lang="en-US" sz="1800" b="1" dirty="0"/>
              <a:t>Speak To Their Values</a:t>
            </a:r>
          </a:p>
          <a:p>
            <a:endParaRPr lang="en-US" sz="1800" b="1" dirty="0"/>
          </a:p>
          <a:p>
            <a:r>
              <a:rPr lang="en-US" sz="1800" b="1" dirty="0"/>
              <a:t>Leverage Current Behavioral Measures</a:t>
            </a:r>
          </a:p>
          <a:p>
            <a:endParaRPr lang="en-US" sz="1800" b="1" dirty="0"/>
          </a:p>
          <a:p>
            <a:r>
              <a:rPr lang="en-US" sz="1800" b="1" dirty="0"/>
              <a:t>Expect Small but Widespread Effects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41" l="9896" r="96354"/>
                    </a14:imgEffect>
                  </a14:imgLayer>
                </a14:imgProps>
              </a:ext>
            </a:extLst>
          </a:blip>
          <a:srcRect l="11291" t="15488" r="4983" b="21549"/>
          <a:stretch/>
        </p:blipFill>
        <p:spPr>
          <a:xfrm>
            <a:off x="3465513" y="923637"/>
            <a:ext cx="4306455" cy="4318000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4765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545" y="1435100"/>
            <a:ext cx="2801506" cy="4691063"/>
          </a:xfrm>
        </p:spPr>
        <p:txBody>
          <a:bodyPr/>
          <a:lstStyle/>
          <a:p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Steal This Idea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3160" y="6269436"/>
            <a:ext cx="262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PatrickS@Nevada.unr.edu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172" y="273050"/>
            <a:ext cx="4024745" cy="50309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9136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0999" y="870239"/>
            <a:ext cx="3149599" cy="1000125"/>
          </a:xfrm>
        </p:spPr>
        <p:txBody>
          <a:bodyPr/>
          <a:lstStyle/>
          <a:p>
            <a:r>
              <a:rPr lang="en-US" sz="3800" dirty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1961" y="2036186"/>
            <a:ext cx="5047675" cy="1277360"/>
          </a:xfrm>
        </p:spPr>
        <p:txBody>
          <a:bodyPr/>
          <a:lstStyle/>
          <a:p>
            <a:r>
              <a:rPr lang="en-US" sz="1800" dirty="0"/>
              <a:t>Patrick Smith, </a:t>
            </a:r>
            <a:r>
              <a:rPr lang="en-US" sz="1400" dirty="0"/>
              <a:t>University of Nevada Reno</a:t>
            </a:r>
          </a:p>
          <a:p>
            <a:r>
              <a:rPr lang="en-US" sz="1400" b="1" dirty="0">
                <a:latin typeface="Wingdings" charset="2"/>
                <a:cs typeface="Wingdings" charset="2"/>
              </a:rPr>
              <a:t>	</a:t>
            </a:r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PatrickS@Nevada.unr.edu</a:t>
            </a:r>
            <a:endParaRPr lang="en-US" sz="1400" dirty="0"/>
          </a:p>
          <a:p>
            <a:r>
              <a:rPr lang="en-US" sz="1800" dirty="0"/>
              <a:t>Emily </a:t>
            </a:r>
            <a:r>
              <a:rPr lang="en-US" sz="1800" dirty="0" err="1"/>
              <a:t>Leeming</a:t>
            </a:r>
            <a:r>
              <a:rPr lang="en-US" sz="1800" dirty="0"/>
              <a:t>, Ph.D., </a:t>
            </a:r>
            <a:r>
              <a:rPr lang="en-US" sz="1400" dirty="0"/>
              <a:t>Armed Forces Services Corporation</a:t>
            </a:r>
          </a:p>
          <a:p>
            <a:r>
              <a:rPr lang="en-US" sz="1400" b="1" dirty="0">
                <a:latin typeface="Wingdings" charset="2"/>
                <a:cs typeface="Wingdings" charset="2"/>
              </a:rPr>
              <a:t>	</a:t>
            </a:r>
            <a:r>
              <a:rPr lang="mr-IN" sz="1400" b="1" dirty="0">
                <a:latin typeface="Wingdings" charset="2"/>
                <a:cs typeface="Wingdings" charset="2"/>
              </a:rPr>
              <a:t>*</a:t>
            </a:r>
            <a:r>
              <a:rPr lang="en-US" sz="1400" dirty="0"/>
              <a:t> </a:t>
            </a:r>
            <a:r>
              <a:rPr lang="en-US" sz="1400" dirty="0">
                <a:hlinkClick r:id="rId3"/>
              </a:rPr>
              <a:t>Emily.Leeming16@gmail.com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962481" y="3894677"/>
            <a:ext cx="152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Slide Deck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3748598"/>
            <a:ext cx="203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Literature Search Terms &amp; Data</a:t>
            </a:r>
          </a:p>
        </p:txBody>
      </p:sp>
      <p:pic>
        <p:nvPicPr>
          <p:cNvPr id="6" name="Picture 5" descr="Lit Search Results Q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24481"/>
            <a:ext cx="1454727" cy="1891145"/>
          </a:xfrm>
          <a:prstGeom prst="rect">
            <a:avLst/>
          </a:prstGeom>
        </p:spPr>
      </p:pic>
      <p:pic>
        <p:nvPicPr>
          <p:cNvPr id="7" name="Picture 6" descr="Slide Deck Q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98" y="4224481"/>
            <a:ext cx="1418314" cy="1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4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port Deep Red">
  <a:themeElements>
    <a:clrScheme name="Office Theme 5">
      <a:dk1>
        <a:srgbClr val="5C1F00"/>
      </a:dk1>
      <a:lt1>
        <a:srgbClr val="FF9900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8200"/>
      </a:accent4>
      <a:accent5>
        <a:srgbClr val="E2ADAA"/>
      </a:accent5>
      <a:accent6>
        <a:srgbClr val="AC6D56"/>
      </a:accent6>
      <a:hlink>
        <a:srgbClr val="FAD99E"/>
      </a:hlink>
      <a:folHlink>
        <a:srgbClr val="D3A219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B900"/>
        </a:accent6>
        <a:hlink>
          <a:srgbClr val="3333CC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9933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8A2D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FF9900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8200"/>
        </a:accent4>
        <a:accent5>
          <a:srgbClr val="E2ADAA"/>
        </a:accent5>
        <a:accent6>
          <a:srgbClr val="AC6D56"/>
        </a:accent6>
        <a:hlink>
          <a:srgbClr val="FAD99E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36699"/>
        </a:dk1>
        <a:lt1>
          <a:srgbClr val="CC9900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D07C28"/>
        </a:accent2>
        <a:accent3>
          <a:srgbClr val="AAAAAA"/>
        </a:accent3>
        <a:accent4>
          <a:srgbClr val="AE8200"/>
        </a:accent4>
        <a:accent5>
          <a:srgbClr val="AAADCA"/>
        </a:accent5>
        <a:accent6>
          <a:srgbClr val="BC702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80808"/>
        </a:dk1>
        <a:lt1>
          <a:srgbClr val="336699"/>
        </a:lt1>
        <a:dk2>
          <a:srgbClr val="CCFFFF"/>
        </a:dk2>
        <a:lt2>
          <a:srgbClr val="003366"/>
        </a:lt2>
        <a:accent1>
          <a:srgbClr val="0099CC"/>
        </a:accent1>
        <a:accent2>
          <a:srgbClr val="00B000"/>
        </a:accent2>
        <a:accent3>
          <a:srgbClr val="ADB8CA"/>
        </a:accent3>
        <a:accent4>
          <a:srgbClr val="060606"/>
        </a:accent4>
        <a:accent5>
          <a:srgbClr val="AACAE2"/>
        </a:accent5>
        <a:accent6>
          <a:srgbClr val="009F00"/>
        </a:accent6>
        <a:hlink>
          <a:srgbClr val="F8E078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3300"/>
        </a:dk1>
        <a:lt1>
          <a:srgbClr val="BDAB99"/>
        </a:lt1>
        <a:dk2>
          <a:srgbClr val="D1D1CB"/>
        </a:dk2>
        <a:lt2>
          <a:srgbClr val="777777"/>
        </a:lt2>
        <a:accent1>
          <a:srgbClr val="B29D60"/>
        </a:accent1>
        <a:accent2>
          <a:srgbClr val="809EA8"/>
        </a:accent2>
        <a:accent3>
          <a:srgbClr val="DBD2CA"/>
        </a:accent3>
        <a:accent4>
          <a:srgbClr val="002A00"/>
        </a:accent4>
        <a:accent5>
          <a:srgbClr val="D5CCB6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5C99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8E1CC"/>
        </a:accent5>
        <a:accent6>
          <a:srgbClr val="2D2D8A"/>
        </a:accent6>
        <a:hlink>
          <a:srgbClr val="339933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663300"/>
        </a:dk1>
        <a:lt1>
          <a:srgbClr val="523E26"/>
        </a:lt1>
        <a:dk2>
          <a:srgbClr val="DFC08D"/>
        </a:dk2>
        <a:lt2>
          <a:srgbClr val="2D2015"/>
        </a:lt2>
        <a:accent1>
          <a:srgbClr val="AC9F7E"/>
        </a:accent1>
        <a:accent2>
          <a:srgbClr val="8F5F2F"/>
        </a:accent2>
        <a:accent3>
          <a:srgbClr val="B3AFAC"/>
        </a:accent3>
        <a:accent4>
          <a:srgbClr val="562A00"/>
        </a:accent4>
        <a:accent5>
          <a:srgbClr val="D2CDC0"/>
        </a:accent5>
        <a:accent6>
          <a:srgbClr val="81552A"/>
        </a:accent6>
        <a:hlink>
          <a:srgbClr val="CCB400"/>
        </a:hlink>
        <a:folHlink>
          <a:srgbClr val="D2D9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800000"/>
        </a:dk1>
        <a:lt1>
          <a:srgbClr val="FFCC00"/>
        </a:lt1>
        <a:dk2>
          <a:srgbClr val="FFFF99"/>
        </a:dk2>
        <a:lt2>
          <a:srgbClr val="005A58"/>
        </a:lt2>
        <a:accent1>
          <a:srgbClr val="CC9900"/>
        </a:accent1>
        <a:accent2>
          <a:srgbClr val="A7BA48"/>
        </a:accent2>
        <a:accent3>
          <a:srgbClr val="FFE2AA"/>
        </a:accent3>
        <a:accent4>
          <a:srgbClr val="6C0000"/>
        </a:accent4>
        <a:accent5>
          <a:srgbClr val="E2CAAA"/>
        </a:accent5>
        <a:accent6>
          <a:srgbClr val="97A840"/>
        </a:accent6>
        <a:hlink>
          <a:srgbClr val="FFCC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 Deep Red.thmx</Template>
  <TotalTime>12259</TotalTime>
  <Words>580</Words>
  <Application>Microsoft Office PowerPoint</Application>
  <PresentationFormat>On-screen Show (4:3)</PresentationFormat>
  <Paragraphs>115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Capitals</vt:lpstr>
      <vt:lpstr>Eurostile</vt:lpstr>
      <vt:lpstr>Garamond</vt:lpstr>
      <vt:lpstr>Wingdings</vt:lpstr>
      <vt:lpstr>Sport Deep Red</vt:lpstr>
      <vt:lpstr>Organic</vt:lpstr>
      <vt:lpstr>Beyond The Athlete, Leveraging Impact in the Sport Network</vt:lpstr>
      <vt:lpstr>500 year Problem[1]</vt:lpstr>
      <vt:lpstr>Empirical Opportunity</vt:lpstr>
      <vt:lpstr>Sport Network</vt:lpstr>
      <vt:lpstr>Pyramidal Training[2]</vt:lpstr>
      <vt:lpstr>Implications</vt:lpstr>
      <vt:lpstr>Pragmatic Considerations[3]</vt:lpstr>
      <vt:lpstr>Next Steps</vt:lpstr>
      <vt:lpstr>Thank You</vt:lpstr>
      <vt:lpstr>References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Smith</dc:creator>
  <cp:lastModifiedBy>R Z</cp:lastModifiedBy>
  <cp:revision>41</cp:revision>
  <dcterms:created xsi:type="dcterms:W3CDTF">2019-06-21T00:31:54Z</dcterms:created>
  <dcterms:modified xsi:type="dcterms:W3CDTF">2019-07-05T22:39:14Z</dcterms:modified>
</cp:coreProperties>
</file>